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" y="1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5B01F-0E43-4846-9B39-E01E6811B5A4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FFFA4-7259-4425-B787-A64DDF47A2A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34498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5B01F-0E43-4846-9B39-E01E6811B5A4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FFFA4-7259-4425-B787-A64DDF47A2A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45419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5B01F-0E43-4846-9B39-E01E6811B5A4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FFFA4-7259-4425-B787-A64DDF47A2A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60002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5B01F-0E43-4846-9B39-E01E6811B5A4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FFFA4-7259-4425-B787-A64DDF47A2A4}" type="slidenum">
              <a:rPr lang="ru-KZ" smtClean="0"/>
              <a:t>‹#›</a:t>
            </a:fld>
            <a:endParaRPr lang="ru-KZ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9517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5B01F-0E43-4846-9B39-E01E6811B5A4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FFFA4-7259-4425-B787-A64DDF47A2A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32485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5B01F-0E43-4846-9B39-E01E6811B5A4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FFFA4-7259-4425-B787-A64DDF47A2A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94304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5B01F-0E43-4846-9B39-E01E6811B5A4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FFFA4-7259-4425-B787-A64DDF47A2A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34482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5B01F-0E43-4846-9B39-E01E6811B5A4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FFFA4-7259-4425-B787-A64DDF47A2A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9458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5B01F-0E43-4846-9B39-E01E6811B5A4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FFFA4-7259-4425-B787-A64DDF47A2A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9257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5B01F-0E43-4846-9B39-E01E6811B5A4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FFFA4-7259-4425-B787-A64DDF47A2A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11555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5B01F-0E43-4846-9B39-E01E6811B5A4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FFFA4-7259-4425-B787-A64DDF47A2A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79903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5B01F-0E43-4846-9B39-E01E6811B5A4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FFFA4-7259-4425-B787-A64DDF47A2A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57222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5B01F-0E43-4846-9B39-E01E6811B5A4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FFFA4-7259-4425-B787-A64DDF47A2A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28411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5B01F-0E43-4846-9B39-E01E6811B5A4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FFFA4-7259-4425-B787-A64DDF47A2A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4945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5B01F-0E43-4846-9B39-E01E6811B5A4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FFFA4-7259-4425-B787-A64DDF47A2A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68355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5B01F-0E43-4846-9B39-E01E6811B5A4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FFFA4-7259-4425-B787-A64DDF47A2A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15561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5B01F-0E43-4846-9B39-E01E6811B5A4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FFFA4-7259-4425-B787-A64DDF47A2A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17596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9A5B01F-0E43-4846-9B39-E01E6811B5A4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FFFA4-7259-4425-B787-A64DDF47A2A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712407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ABD1A8-869F-4C1E-B373-618157AD8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2709333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92D050"/>
                </a:solidFill>
              </a:rPr>
              <a:t>Сетевые устройства</a:t>
            </a:r>
            <a:endParaRPr lang="ru-KZ" dirty="0">
              <a:solidFill>
                <a:srgbClr val="92D05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F742460-72C1-4B65-8F8A-0073497E3E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>
                <a:solidFill>
                  <a:srgbClr val="FFC000"/>
                </a:solidFill>
              </a:rPr>
              <a:t>Лекция </a:t>
            </a:r>
            <a:r>
              <a:rPr lang="en-US" dirty="0">
                <a:solidFill>
                  <a:srgbClr val="FFC000"/>
                </a:solidFill>
              </a:rPr>
              <a:t>8</a:t>
            </a:r>
            <a:endParaRPr lang="ru-KZ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081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FCA459-42C3-4CE9-9219-55F0605A6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30549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92D050"/>
                </a:solidFill>
              </a:rPr>
              <a:t>Работа коммутатора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502D335-1628-482A-A304-18F1534633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6867" y="1853248"/>
            <a:ext cx="8592307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085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5CDCA0-07A2-4676-B067-3A0221E8E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26377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92D050"/>
                </a:solidFill>
              </a:rPr>
              <a:t>Работа коммутатора</a:t>
            </a:r>
            <a:endParaRPr lang="ru-KZ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FD59CC8-B5F9-4ED1-B080-22263B5141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313" y="2073839"/>
            <a:ext cx="8947150" cy="415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465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A33AED-E296-4D7E-8355-C16CB723D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86338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92D050"/>
                </a:solidFill>
              </a:rPr>
              <a:t>Работа коммутатора</a:t>
            </a:r>
            <a:endParaRPr lang="ru-KZ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9A96421-68CA-4A59-9CE1-585A4E6BEA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5019" y="2052638"/>
            <a:ext cx="8623737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887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7D3F74-2B07-4C31-B13A-1BC959021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525" y="467708"/>
            <a:ext cx="9404723" cy="140053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92D050"/>
                </a:solidFill>
              </a:rPr>
              <a:t>Работа коммутатора</a:t>
            </a:r>
            <a:endParaRPr lang="ru-KZ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3A27BA1-061E-4CC1-861F-22C35146C4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9400" y="2052638"/>
            <a:ext cx="8354975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1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7DD62F-5C71-4E48-96B6-71BA3BD9C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92D050"/>
                </a:solidFill>
              </a:rPr>
              <a:t>Работа коммутатора</a:t>
            </a:r>
            <a:endParaRPr lang="ru-KZ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BC571B7-2A5E-41E5-9C39-C96691715D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6819" y="2052638"/>
            <a:ext cx="8340138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182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E98276-E592-4BD2-8A2C-5021AA8E1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92D050"/>
                </a:solidFill>
              </a:rPr>
              <a:t>Работа коммутатора</a:t>
            </a:r>
            <a:endParaRPr lang="ru-KZ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D4AA48F-A02F-40A2-AC26-B0E0C34FCB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7477" y="2052638"/>
            <a:ext cx="8398821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133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3A34CC-2C61-4E88-82F0-5488C2CFA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92D050"/>
                </a:solidFill>
              </a:rPr>
              <a:t>Работа коммутатора</a:t>
            </a:r>
            <a:endParaRPr lang="ru-KZ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FFC8AC9-DE2C-42FB-9D75-55FD76C4E6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9610" y="2018772"/>
            <a:ext cx="8683624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570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359C74-0CBA-4185-ACB3-3BB01163F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92D050"/>
                </a:solidFill>
              </a:rPr>
              <a:t>Работа коммутатора</a:t>
            </a:r>
            <a:endParaRPr lang="ru-KZ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515FFC2-3C17-48E5-BF4D-503D3572EB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7847" y="2199027"/>
            <a:ext cx="8947150" cy="356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54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C034F6-780B-4ACF-898D-33A34305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92D050"/>
                </a:solidFill>
              </a:rPr>
              <a:t>Работа коммутатора</a:t>
            </a:r>
            <a:endParaRPr lang="ru-KZ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6FA18F2-89B4-440D-95D6-F50F82CAE6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313" y="2358939"/>
            <a:ext cx="8947150" cy="358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1280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63B2C6-152D-44FA-9EA7-A762281A2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92D050"/>
                </a:solidFill>
              </a:rPr>
              <a:t>Работа коммутатора</a:t>
            </a:r>
            <a:endParaRPr lang="ru-KZ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BE16ABD-E321-4C1A-A239-8B6A93FEE1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313" y="2403351"/>
            <a:ext cx="8947150" cy="349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432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6504A1-438F-4F9C-BF8C-C88ECDDB1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92D050"/>
                </a:solidFill>
              </a:rPr>
              <a:t>Концентраторы и коммутаторы</a:t>
            </a:r>
            <a:endParaRPr lang="ru-KZ" dirty="0">
              <a:solidFill>
                <a:srgbClr val="92D050"/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ED444BB1-8DDE-4AA7-82FD-0E8115CBA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/>
              <a:t>Концентраторы и коммутаторы выполняют схожие функции</a:t>
            </a:r>
          </a:p>
          <a:p>
            <a:r>
              <a:rPr lang="kk-KZ" dirty="0"/>
              <a:t>Конечные устройства в Локальной сети</a:t>
            </a:r>
            <a:r>
              <a:rPr lang="ru-RU" dirty="0"/>
              <a:t>, такие как ПК, серверы и принтеры, подключаются с помощью </a:t>
            </a:r>
            <a:r>
              <a:rPr lang="en-US" dirty="0"/>
              <a:t>Ethernet </a:t>
            </a:r>
            <a:r>
              <a:rPr lang="kk-KZ" dirty="0"/>
              <a:t>кабеля</a:t>
            </a:r>
          </a:p>
          <a:p>
            <a:r>
              <a:rPr lang="kk-KZ" dirty="0"/>
              <a:t>В дальнейшем они могут взаимодействовать друг с другом через эти устройства</a:t>
            </a:r>
          </a:p>
          <a:p>
            <a:endParaRPr lang="LID4096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26DF35D-2741-4697-8400-67EF57845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443" y="4150658"/>
            <a:ext cx="5581650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0258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D1C555-4B7A-4C4A-B5E4-F5337A6E0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92D050"/>
                </a:solidFill>
              </a:rPr>
              <a:t>Работа коммутатора</a:t>
            </a:r>
            <a:endParaRPr lang="ru-KZ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FB50556-49A7-49E4-B51F-EB5B015C50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4897" y="2293205"/>
            <a:ext cx="8947150" cy="359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3395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99A164-9DFD-4BDB-9B62-95B1EE43C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92D050"/>
                </a:solidFill>
              </a:rPr>
              <a:t>Работа коммутатора</a:t>
            </a:r>
            <a:endParaRPr lang="ru-KZ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0993DCE-469C-4D61-B80F-4A9BFB17D0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4897" y="2333139"/>
            <a:ext cx="8947150" cy="355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223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C4263F-4644-4D35-940C-8D11FDFA3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92D050"/>
                </a:solidFill>
              </a:rPr>
              <a:t>Работа коммутатора</a:t>
            </a:r>
            <a:endParaRPr lang="ru-KZ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B6A1D83-8469-4DFD-924B-DDB5565EB0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3246" y="2277643"/>
            <a:ext cx="8947150" cy="355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1426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A36A41-AF34-496C-8783-9ABD7ACB5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92D050"/>
                </a:solidFill>
              </a:rPr>
              <a:t>Работа коммутатора</a:t>
            </a:r>
            <a:endParaRPr lang="ru-KZ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6201542-EC59-4E93-BF2D-0ABBC9740B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4897" y="2339696"/>
            <a:ext cx="8947150" cy="350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8157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D37AC0-4A7A-4792-9504-D58043EBB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92D050"/>
                </a:solidFill>
              </a:rPr>
              <a:t>Работа коммутатора</a:t>
            </a:r>
            <a:endParaRPr lang="ru-KZ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B4EE4DF-E543-400C-BF80-75EE92E67D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313" y="2402778"/>
            <a:ext cx="8947150" cy="349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731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4EBC33-7133-442C-B60D-6A069B989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92D050"/>
                </a:solidFill>
              </a:rPr>
              <a:t>Работа коммутатора</a:t>
            </a:r>
            <a:endParaRPr lang="ru-KZ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6D8667C-F6F0-4D5F-9171-5616D49E65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4897" y="2326317"/>
            <a:ext cx="8947150" cy="352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7328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0146E7-964F-4787-AEFC-DDE461945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92D050"/>
                </a:solidFill>
              </a:rPr>
              <a:t>Работа коммутатора</a:t>
            </a:r>
            <a:endParaRPr lang="ru-KZ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01B3B05-7F97-4E52-9262-915C557F50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313" y="2389412"/>
            <a:ext cx="8947150" cy="352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1179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F0BC48-5731-4821-BE50-B5EA5F7B0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92D050"/>
                </a:solidFill>
              </a:rPr>
              <a:t>Работа коммутатора</a:t>
            </a:r>
            <a:endParaRPr lang="ru-KZ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5845DB1-1505-48A6-B74A-574742883C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7846" y="2391708"/>
            <a:ext cx="8947150" cy="346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3898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FFB626-2B9A-48AD-8A1E-03211F677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92D050"/>
                </a:solidFill>
              </a:rPr>
              <a:t>Работа коммутатора</a:t>
            </a:r>
            <a:endParaRPr lang="ru-KZ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85F6AD6-8F84-4387-9F94-D77056B50E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4897" y="2278373"/>
            <a:ext cx="8947150" cy="357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2904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8D5B13-0E8A-434D-9753-225CDCD63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92D050"/>
                </a:solidFill>
              </a:rPr>
              <a:t>Работа коммутатора</a:t>
            </a:r>
            <a:endParaRPr lang="ru-KZ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77ABAC3-0E60-4159-BB27-8BEA924A02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4897" y="2302208"/>
            <a:ext cx="8947150" cy="359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100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81DF4A-1C64-484C-8D26-763BFF03E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92D050"/>
                </a:solidFill>
              </a:rPr>
              <a:t>Концентраторы и коммутаторы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6A897C0-DA3B-492D-8643-732604313D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299" y="1663171"/>
            <a:ext cx="6564244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0519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D72A22-BAD2-416D-AAB6-F35CCC594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92D050"/>
                </a:solidFill>
              </a:rPr>
              <a:t>Работа коммутатора</a:t>
            </a:r>
            <a:endParaRPr lang="ru-KZ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E123694-B3FA-4DDD-BF65-2A2335EC1B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4897" y="2359445"/>
            <a:ext cx="8947150" cy="348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3159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DFA7E6-AD64-492C-AA1E-D9CD373F8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92D050"/>
                </a:solidFill>
              </a:rPr>
              <a:t>Работа коммутатора</a:t>
            </a:r>
            <a:endParaRPr lang="ru-KZ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46E8E9E-7870-4A28-9CCA-13FBDFB0A4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4897" y="2277803"/>
            <a:ext cx="8947150" cy="357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4078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3C21BE-65BD-4BD2-8150-ECDC9A316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92D050"/>
                </a:solidFill>
              </a:rPr>
              <a:t>Работа коммутатора</a:t>
            </a:r>
            <a:endParaRPr lang="ru-KZ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0501E7F-00E1-43E2-B018-234D8AD13E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313" y="2400764"/>
            <a:ext cx="8947150" cy="349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8339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D8EB7D-4FF5-425E-84C7-B2AE8B043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92D050"/>
                </a:solidFill>
              </a:rPr>
              <a:t>Работа коммутатора</a:t>
            </a:r>
            <a:endParaRPr lang="ru-KZ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BAFFBCC-4FE3-4BEF-9D5B-D5444A06FD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4897" y="2305170"/>
            <a:ext cx="8947150" cy="358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0702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FE4AE6-60B4-4AD1-B88E-AF65925C3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92D050"/>
                </a:solidFill>
              </a:rPr>
              <a:t>Работа коммутатора</a:t>
            </a:r>
            <a:endParaRPr lang="ru-KZ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ED8F638-7505-46C0-8B37-E0A17C1249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0913" y="2358890"/>
            <a:ext cx="8947150" cy="346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1804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EBB8A7-5A77-4586-A9FB-2F33AF31A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92D050"/>
                </a:solidFill>
              </a:rPr>
              <a:t>Маршрутизатор</a:t>
            </a:r>
            <a:endParaRPr lang="ru-KZ" dirty="0">
              <a:solidFill>
                <a:srgbClr val="92D050"/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36E414C3-CA70-49AD-97B7-AF8AC93E0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Маршрутизаторы знают пути получения </a:t>
            </a:r>
            <a:r>
              <a:rPr lang="en-US" dirty="0"/>
              <a:t>IP </a:t>
            </a:r>
            <a:r>
              <a:rPr lang="kk-KZ" dirty="0"/>
              <a:t>адресов различных подсетей </a:t>
            </a:r>
          </a:p>
          <a:p>
            <a:r>
              <a:rPr lang="kk-KZ" dirty="0"/>
              <a:t>Они пересылают трафик из одной подсети в другую</a:t>
            </a:r>
          </a:p>
          <a:p>
            <a:r>
              <a:rPr lang="kk-KZ" dirty="0"/>
              <a:t>Маршрутизаторы работают на Уровне </a:t>
            </a:r>
            <a:r>
              <a:rPr lang="ru-RU" dirty="0"/>
              <a:t>3 модели </a:t>
            </a:r>
            <a:r>
              <a:rPr lang="en-US" dirty="0"/>
              <a:t>OSI</a:t>
            </a:r>
            <a:endParaRPr lang="LID4096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E931AEC-06BF-443A-8128-9BA237FD6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193" y="3929765"/>
            <a:ext cx="577215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245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E135D1-6D04-47A5-A7BC-FF30D9DA5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61" y="527669"/>
            <a:ext cx="9772053" cy="1164415"/>
          </a:xfrm>
        </p:spPr>
        <p:txBody>
          <a:bodyPr/>
          <a:lstStyle/>
          <a:p>
            <a:pPr algn="ctr"/>
            <a:r>
              <a:rPr lang="kk-KZ" dirty="0">
                <a:solidFill>
                  <a:srgbClr val="92D050"/>
                </a:solidFill>
              </a:rPr>
              <a:t>Коммутаторы </a:t>
            </a:r>
            <a:r>
              <a:rPr lang="en-US" dirty="0">
                <a:solidFill>
                  <a:srgbClr val="92D050"/>
                </a:solidFill>
              </a:rPr>
              <a:t>VS </a:t>
            </a:r>
            <a:r>
              <a:rPr lang="kk-KZ" dirty="0">
                <a:solidFill>
                  <a:srgbClr val="92D050"/>
                </a:solidFill>
              </a:rPr>
              <a:t>маршрутизаторы</a:t>
            </a:r>
            <a:endParaRPr lang="ru-KZ" dirty="0">
              <a:solidFill>
                <a:srgbClr val="92D050"/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69A7F265-1504-49F9-8E42-82F73CE5C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/>
              <a:t>Маршрутизаторы работают на Уровне </a:t>
            </a:r>
            <a:r>
              <a:rPr lang="ru-RU" dirty="0"/>
              <a:t>3 и могут направлять трафик между различными сетями</a:t>
            </a:r>
          </a:p>
          <a:p>
            <a:r>
              <a:rPr lang="ru-RU" dirty="0"/>
              <a:t>Коммутаторы работают на Уровне 2 и могут переключаться между хостами </a:t>
            </a:r>
            <a:r>
              <a:rPr lang="en-US" dirty="0"/>
              <a:t>LAN</a:t>
            </a:r>
          </a:p>
          <a:p>
            <a:r>
              <a:rPr lang="kk-KZ" dirty="0"/>
              <a:t>Маршрутизаторы поддерживают множество типов интерфейсов</a:t>
            </a:r>
            <a:r>
              <a:rPr lang="ru-RU" dirty="0"/>
              <a:t>, таких как </a:t>
            </a:r>
            <a:r>
              <a:rPr lang="en-US" dirty="0"/>
              <a:t>Ethernet, Serial, ISDN, ADSL </a:t>
            </a:r>
            <a:r>
              <a:rPr lang="ru-RU" dirty="0"/>
              <a:t>и другие</a:t>
            </a:r>
          </a:p>
          <a:p>
            <a:r>
              <a:rPr lang="ru-RU" dirty="0"/>
              <a:t>Коммутаторы обычно поддерживают </a:t>
            </a:r>
            <a:r>
              <a:rPr lang="en-US" dirty="0"/>
              <a:t>Ethernet </a:t>
            </a:r>
            <a:r>
              <a:rPr lang="kk-KZ" dirty="0"/>
              <a:t>интерфейсы</a:t>
            </a:r>
          </a:p>
          <a:p>
            <a:r>
              <a:rPr lang="kk-KZ" dirty="0"/>
              <a:t>Коммутаторы обычно имеют больше портов</a:t>
            </a:r>
            <a:r>
              <a:rPr lang="ru-RU" dirty="0"/>
              <a:t>, чем маршрутизаторы</a:t>
            </a:r>
          </a:p>
          <a:p>
            <a:r>
              <a:rPr lang="ru-RU" dirty="0"/>
              <a:t>Коммутаторы пересылают широковещательный трафик, а маршрутизаторы не делают этого по умолчанию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5131487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E25664-4A5F-47FF-A122-4B5401717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20764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92D050"/>
                </a:solidFill>
              </a:rPr>
              <a:t>Работа коммутатора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3DF06C-0671-46A2-905F-E14B5C536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166" y="1373482"/>
            <a:ext cx="6779155" cy="516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4857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CC1F5A-8B6C-4E7C-8624-CEFA7C6ED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486584"/>
            <a:ext cx="9404723" cy="851149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92D050"/>
                </a:solidFill>
              </a:rPr>
              <a:t>Работа маршрутизатора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B6CA67-2A4A-473A-BDD9-62A9496CF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9067" y="1448323"/>
            <a:ext cx="6256867" cy="492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3275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526DCA-F406-49A3-98CA-C269DFFE7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88215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Layer 3 Switches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BBF156DA-583B-4379-ABF8-724B76BD5E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9513" y="1857868"/>
            <a:ext cx="8947150" cy="146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684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3998F5-67C0-4D32-AB75-E4AF22685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Hubs – Half-Duplex and Shared Collision Domain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E36D6A1-AC8B-4F4E-A35A-97C983ED0E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4897" y="2397694"/>
            <a:ext cx="8947150" cy="289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184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DD2D77-74A4-4768-96B2-3163739AD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6808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Layer 3 Switch Operation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EEE1B1-DF08-4BA6-BE9C-E61753D5F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503" y="1468715"/>
            <a:ext cx="7627938" cy="502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491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653E6D-B73C-4AA2-B151-42900A7CB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Switches – Full-Duplex and Separate Collision Domains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18AC98B-6365-4E50-ADA2-417FF3D1B8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0634" y="2355864"/>
            <a:ext cx="9220200" cy="214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914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B5CBA9-7671-4019-8C77-AC29AAA6D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92D050"/>
                </a:solidFill>
              </a:rPr>
              <a:t>Функции </a:t>
            </a:r>
            <a:r>
              <a:rPr lang="en-US" dirty="0">
                <a:solidFill>
                  <a:srgbClr val="92D050"/>
                </a:solidFill>
              </a:rPr>
              <a:t>Cisco </a:t>
            </a:r>
            <a:r>
              <a:rPr lang="ru-RU" dirty="0">
                <a:solidFill>
                  <a:srgbClr val="92D050"/>
                </a:solidFill>
              </a:rPr>
              <a:t>устройств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23305D5-883B-4F3A-8F4C-65CDC25564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4866" y="1722438"/>
            <a:ext cx="8040977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666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AF9D05-6D94-41A6-92DA-3C02FA49E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92D050"/>
                </a:solidFill>
              </a:rPr>
              <a:t>Концентраторы работают на Уровне 1</a:t>
            </a:r>
            <a:endParaRPr lang="ru-KZ" dirty="0">
              <a:solidFill>
                <a:srgbClr val="92D050"/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39EE1351-4B98-4F54-86E0-11DA7B819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Концентраторы работают на Уровне 1</a:t>
            </a:r>
          </a:p>
          <a:p>
            <a:r>
              <a:rPr lang="ru-RU" dirty="0"/>
              <a:t>Они не используют </a:t>
            </a:r>
            <a:r>
              <a:rPr lang="en-US" dirty="0"/>
              <a:t>MAC </a:t>
            </a:r>
            <a:r>
              <a:rPr lang="kk-KZ" dirty="0"/>
              <a:t>адреса</a:t>
            </a:r>
          </a:p>
          <a:p>
            <a:r>
              <a:rPr lang="kk-KZ" dirty="0"/>
              <a:t>Когда концентратор получает кадр</a:t>
            </a:r>
            <a:r>
              <a:rPr lang="ru-RU" dirty="0"/>
              <a:t>, он распространяет его по всем портам, кроме того, откуда пришел кадр</a:t>
            </a:r>
          </a:p>
          <a:p>
            <a:r>
              <a:rPr lang="ru-RU" dirty="0"/>
              <a:t>Все связанные хосты должны обработать все пакеты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933767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526455-606C-4B85-880B-76E1B8143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92D050"/>
                </a:solidFill>
              </a:rPr>
              <a:t>Коммутаторы работают на Уровне 2</a:t>
            </a:r>
            <a:endParaRPr lang="ru-KZ" dirty="0">
              <a:solidFill>
                <a:srgbClr val="92D050"/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18807D29-EE69-4CCC-9B91-3709B35FD8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Коммутаторы работают на Уровне 2 модели </a:t>
            </a:r>
            <a:r>
              <a:rPr lang="en-US" dirty="0"/>
              <a:t>OSI</a:t>
            </a:r>
          </a:p>
          <a:p>
            <a:r>
              <a:rPr lang="kk-KZ" dirty="0"/>
              <a:t>Они используют </a:t>
            </a:r>
            <a:r>
              <a:rPr lang="en-US" dirty="0"/>
              <a:t>MAC </a:t>
            </a:r>
            <a:r>
              <a:rPr lang="kk-KZ" dirty="0"/>
              <a:t>адреса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811966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E749B-B83A-490F-AFB0-6E50B0402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92D050"/>
                </a:solidFill>
              </a:rPr>
              <a:t>Коммутаторы работают на Уровне 2</a:t>
            </a:r>
            <a:endParaRPr lang="ru-KZ" dirty="0">
              <a:solidFill>
                <a:srgbClr val="92D050"/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D25F49CF-81BA-44D5-A6B7-8D53D06346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/>
              <a:t>Когда коммутатор получает кадр</a:t>
            </a:r>
            <a:r>
              <a:rPr lang="ru-RU" dirty="0"/>
              <a:t>, он смотрит на </a:t>
            </a:r>
            <a:r>
              <a:rPr lang="en-US" dirty="0"/>
              <a:t>MAC </a:t>
            </a:r>
            <a:r>
              <a:rPr lang="kk-KZ" dirty="0"/>
              <a:t>адрес источника в </a:t>
            </a:r>
            <a:r>
              <a:rPr lang="en-US" dirty="0"/>
              <a:t>Ethernet </a:t>
            </a:r>
            <a:r>
              <a:rPr lang="kk-KZ" dirty="0"/>
              <a:t>заголовке </a:t>
            </a:r>
          </a:p>
          <a:p>
            <a:r>
              <a:rPr lang="kk-KZ" dirty="0"/>
              <a:t>Полученный </a:t>
            </a:r>
            <a:r>
              <a:rPr lang="en-US" dirty="0"/>
              <a:t>MAC </a:t>
            </a:r>
            <a:r>
              <a:rPr lang="kk-KZ" dirty="0"/>
              <a:t>адрес добавляется в таблицу </a:t>
            </a:r>
            <a:r>
              <a:rPr lang="en-US" dirty="0"/>
              <a:t>MAC</a:t>
            </a:r>
            <a:r>
              <a:rPr lang="kk-KZ" dirty="0"/>
              <a:t> адресов коммутатора</a:t>
            </a:r>
            <a:r>
              <a:rPr lang="ru-RU" dirty="0"/>
              <a:t>, который присваивает </a:t>
            </a:r>
            <a:r>
              <a:rPr lang="en-US" dirty="0"/>
              <a:t>MAC </a:t>
            </a:r>
            <a:r>
              <a:rPr lang="kk-KZ" dirty="0"/>
              <a:t>адреса портам</a:t>
            </a:r>
          </a:p>
          <a:p>
            <a:r>
              <a:rPr lang="kk-KZ" dirty="0"/>
              <a:t>Если выполняется одноадресная рассылка кадра</a:t>
            </a:r>
            <a:r>
              <a:rPr lang="ru-RU" dirty="0"/>
              <a:t> с известным </a:t>
            </a:r>
            <a:r>
              <a:rPr lang="en-US" dirty="0"/>
              <a:t>MAC </a:t>
            </a:r>
            <a:r>
              <a:rPr lang="kk-KZ" dirty="0"/>
              <a:t>адресом назначения</a:t>
            </a:r>
            <a:r>
              <a:rPr lang="ru-RU" dirty="0"/>
              <a:t>, коммутатор отправит кадр только соответствующему порту</a:t>
            </a:r>
          </a:p>
          <a:p>
            <a:r>
              <a:rPr lang="ru-RU" dirty="0"/>
              <a:t>Это лучше для производительности и безопасности, так как кадры направляются только туда, где они нужны</a:t>
            </a:r>
          </a:p>
          <a:p>
            <a:r>
              <a:rPr lang="ru-RU" dirty="0"/>
              <a:t>Если коммутатор не знает </a:t>
            </a:r>
            <a:r>
              <a:rPr lang="en-US" dirty="0"/>
              <a:t>MAC </a:t>
            </a:r>
            <a:r>
              <a:rPr lang="kk-KZ" dirty="0"/>
              <a:t>адрес назначения</a:t>
            </a:r>
            <a:r>
              <a:rPr lang="ru-RU" dirty="0"/>
              <a:t>, он направит кадр во все порты, кроме того, откуда был получен кадр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0415540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56</TotalTime>
  <Words>362</Words>
  <Application>Microsoft Office PowerPoint</Application>
  <PresentationFormat>Широкоэкранный</PresentationFormat>
  <Paragraphs>64</Paragraphs>
  <Slides>40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4" baseType="lpstr">
      <vt:lpstr>Arial</vt:lpstr>
      <vt:lpstr>Century Gothic</vt:lpstr>
      <vt:lpstr>Wingdings 3</vt:lpstr>
      <vt:lpstr>Ион</vt:lpstr>
      <vt:lpstr>Сетевые устройства</vt:lpstr>
      <vt:lpstr>Концентраторы и коммутаторы</vt:lpstr>
      <vt:lpstr>Концентраторы и коммутаторы</vt:lpstr>
      <vt:lpstr>Hubs – Half-Duplex and Shared Collision Domain</vt:lpstr>
      <vt:lpstr>Switches – Full-Duplex and Separate Collision Domains</vt:lpstr>
      <vt:lpstr>Функции Cisco устройств</vt:lpstr>
      <vt:lpstr>Концентраторы работают на Уровне 1</vt:lpstr>
      <vt:lpstr>Коммутаторы работают на Уровне 2</vt:lpstr>
      <vt:lpstr>Коммутаторы работают на Уровне 2</vt:lpstr>
      <vt:lpstr>Работа коммутатора</vt:lpstr>
      <vt:lpstr>Работа коммутатора</vt:lpstr>
      <vt:lpstr>Работа коммутатора</vt:lpstr>
      <vt:lpstr>Работа коммутатора</vt:lpstr>
      <vt:lpstr>Работа коммутатора</vt:lpstr>
      <vt:lpstr>Работа коммутатора</vt:lpstr>
      <vt:lpstr>Работа коммутатора</vt:lpstr>
      <vt:lpstr>Работа коммутатора</vt:lpstr>
      <vt:lpstr>Работа коммутатора</vt:lpstr>
      <vt:lpstr>Работа коммутатора</vt:lpstr>
      <vt:lpstr>Работа коммутатора</vt:lpstr>
      <vt:lpstr>Работа коммутатора</vt:lpstr>
      <vt:lpstr>Работа коммутатора</vt:lpstr>
      <vt:lpstr>Работа коммутатора</vt:lpstr>
      <vt:lpstr>Работа коммутатора</vt:lpstr>
      <vt:lpstr>Работа коммутатора</vt:lpstr>
      <vt:lpstr>Работа коммутатора</vt:lpstr>
      <vt:lpstr>Работа коммутатора</vt:lpstr>
      <vt:lpstr>Работа коммутатора</vt:lpstr>
      <vt:lpstr>Работа коммутатора</vt:lpstr>
      <vt:lpstr>Работа коммутатора</vt:lpstr>
      <vt:lpstr>Работа коммутатора</vt:lpstr>
      <vt:lpstr>Работа коммутатора</vt:lpstr>
      <vt:lpstr>Работа коммутатора</vt:lpstr>
      <vt:lpstr>Работа коммутатора</vt:lpstr>
      <vt:lpstr>Маршрутизатор</vt:lpstr>
      <vt:lpstr>Коммутаторы VS маршрутизаторы</vt:lpstr>
      <vt:lpstr>Работа коммутатора</vt:lpstr>
      <vt:lpstr>Работа маршрутизатора</vt:lpstr>
      <vt:lpstr>Layer 3 Switches</vt:lpstr>
      <vt:lpstr>Layer 3 Switch Operation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Владислав Карюкин</dc:creator>
  <cp:lastModifiedBy>Владислав Карюкин</cp:lastModifiedBy>
  <cp:revision>31</cp:revision>
  <dcterms:created xsi:type="dcterms:W3CDTF">2022-01-14T16:05:02Z</dcterms:created>
  <dcterms:modified xsi:type="dcterms:W3CDTF">2023-01-15T11:30:17Z</dcterms:modified>
</cp:coreProperties>
</file>